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7772400" cy="10058400"/>
  <p:notesSz cx="7315200" cy="96012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E36"/>
    <a:srgbClr val="99FF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2425" autoAdjust="0"/>
    <p:restoredTop sz="93846" autoAdjust="0"/>
  </p:normalViewPr>
  <p:slideViewPr>
    <p:cSldViewPr>
      <p:cViewPr varScale="1">
        <p:scale>
          <a:sx n="67" d="100"/>
          <a:sy n="67" d="100"/>
        </p:scale>
        <p:origin x="3180" y="5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24" tIns="48313" rIns="96624" bIns="48313" rtlCol="0"/>
          <a:lstStyle>
            <a:lvl1pPr algn="r">
              <a:defRPr sz="1200"/>
            </a:lvl1pPr>
          </a:lstStyle>
          <a:p>
            <a:fld id="{067BC51C-4054-4CBE-8A41-220EE147FC92}" type="datetimeFigureOut">
              <a:rPr lang="en-GB" smtClean="0"/>
              <a:pPr/>
              <a:t>13/11/2025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66950" y="719138"/>
            <a:ext cx="27828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4" tIns="48313" rIns="96624" bIns="4831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</p:spPr>
        <p:txBody>
          <a:bodyPr vert="horz" lIns="96624" tIns="48313" rIns="96624" bIns="4831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24" tIns="48313" rIns="96624" bIns="48313" rtlCol="0" anchor="b"/>
          <a:lstStyle>
            <a:lvl1pPr algn="r">
              <a:defRPr sz="1200"/>
            </a:lvl1pPr>
          </a:lstStyle>
          <a:p>
            <a:fld id="{93333FCA-D6CA-4EC6-9FAE-1AFAC8DF9C9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6350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66950" y="719138"/>
            <a:ext cx="2782888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33FCA-D6CA-4EC6-9FAE-1AFAC8DF9C9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43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2720" y="9522884"/>
            <a:ext cx="1209040" cy="535516"/>
          </a:xfrm>
        </p:spPr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86120" y="9471661"/>
            <a:ext cx="1813560" cy="535516"/>
          </a:xfrm>
        </p:spPr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65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87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226242" y="537846"/>
            <a:ext cx="1311593" cy="114414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1466" y="537846"/>
            <a:ext cx="3805238" cy="114414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530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59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14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1466" y="3129281"/>
            <a:ext cx="2558415" cy="884999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9421" y="3129281"/>
            <a:ext cx="2558415" cy="8849996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6795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1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1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3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3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601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283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601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20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lIns="101882" tIns="50941" rIns="101882" bIns="50941"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DD48-01D0-4512-AA73-8D045196E2D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34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4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2720" y="9387841"/>
            <a:ext cx="120904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6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#2016.002a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29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jobop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mailto:safety@joboptions.org" TargetMode="External"/><Relationship Id="rId4" Type="http://schemas.openxmlformats.org/officeDocument/2006/relationships/hyperlink" Target="mailto:safety@joboptionsinc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" y="2133600"/>
            <a:ext cx="7772398" cy="59531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101882" tIns="50941" rIns="101882" bIns="50941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Aharoni"/>
              </a:rPr>
              <a:t>FY </a:t>
            </a:r>
            <a:r>
              <a:rPr lang="en-US" sz="3200" b="1" dirty="0" smtClean="0">
                <a:solidFill>
                  <a:srgbClr val="FF0000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Aharoni"/>
              </a:rPr>
              <a:t>2025/26 </a:t>
            </a:r>
            <a:r>
              <a:rPr lang="en-GB" b="1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Monthly REQUIRED Safety Topics</a:t>
            </a:r>
            <a:endParaRPr lang="en-GB" b="1" i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2823" y="9623875"/>
            <a:ext cx="725424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2209" y="990600"/>
            <a:ext cx="3800191" cy="1210873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>
              <a:defRPr>
                <a:latin typeface="Albertus Extra Bold" panose="020E0802040304020204" pitchFamily="34" charset="0"/>
              </a:defRPr>
            </a:lvl1pPr>
          </a:lstStyle>
          <a:p>
            <a:r>
              <a:rPr lang="en-US" sz="1600" b="1" u="sng" dirty="0" smtClean="0">
                <a:latin typeface="+mn-lt"/>
              </a:rPr>
              <a:t>Objectives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dirty="0" smtClean="0">
                <a:latin typeface="+mn-lt"/>
              </a:rPr>
              <a:t>A consistent, company-wide safety message provided on a monthly basis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400" dirty="0" smtClean="0">
                <a:latin typeface="+mn-lt"/>
              </a:rPr>
              <a:t>Provide management with tools necessary to have effective safety training sessions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80217" y="990600"/>
            <a:ext cx="3792181" cy="1395539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>
              <a:defRPr>
                <a:latin typeface="Albertus Extra Bold" panose="020E0802040304020204" pitchFamily="34" charset="0"/>
              </a:defRPr>
            </a:lvl1pPr>
          </a:lstStyle>
          <a:p>
            <a:r>
              <a:rPr lang="en-US" sz="1600" b="1" u="sng" dirty="0">
                <a:latin typeface="+mn-lt"/>
              </a:rPr>
              <a:t>Why is this important</a:t>
            </a:r>
            <a:r>
              <a:rPr lang="en-US" sz="1600" b="1" u="sng" dirty="0" smtClean="0">
                <a:latin typeface="+mn-lt"/>
              </a:rPr>
              <a:t>?</a:t>
            </a:r>
          </a:p>
          <a:p>
            <a:r>
              <a:rPr lang="en-US" sz="1400" dirty="0" smtClean="0">
                <a:latin typeface="+mn-lt"/>
              </a:rPr>
              <a:t>JOI’s Monthly Safety Training Calendar is designed to ensure JOI’s field management team is providing all employees with safety training on the topics required by OSHA.</a:t>
            </a:r>
          </a:p>
          <a:p>
            <a:endParaRPr lang="en-GB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" y="2743200"/>
            <a:ext cx="7543800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Training material can be accessed on the JOI Safety Website (</a:t>
            </a:r>
            <a:r>
              <a:rPr lang="en-US" sz="1300" u="sng" dirty="0">
                <a:hlinkClick r:id="rId3"/>
              </a:rPr>
              <a:t>http://safety.jobop.org</a:t>
            </a:r>
            <a:r>
              <a:rPr lang="en-US" sz="1300" dirty="0" smtClean="0"/>
              <a:t>). </a:t>
            </a:r>
            <a:r>
              <a:rPr lang="en-US" sz="1300" u="sng" dirty="0" smtClean="0"/>
              <a:t>Managers are highly encouraged to conduct </a:t>
            </a:r>
            <a:r>
              <a:rPr lang="en-US" sz="1300" b="1" u="sng" dirty="0" smtClean="0"/>
              <a:t>additional trainings </a:t>
            </a:r>
            <a:r>
              <a:rPr lang="en-US" sz="1300" u="sng" dirty="0" smtClean="0"/>
              <a:t>throughout the months as specific safety-related needs or site-specific concerns are identified</a:t>
            </a:r>
            <a:r>
              <a:rPr lang="en-US" sz="1300" dirty="0" smtClean="0"/>
              <a:t>.  If training material on a specific topic is not available on the JOI Safety Website, please contact Anthony </a:t>
            </a:r>
            <a:r>
              <a:rPr lang="en-US" sz="1300" dirty="0" smtClean="0"/>
              <a:t>(</a:t>
            </a:r>
            <a:r>
              <a:rPr lang="en-US" sz="1300" dirty="0" smtClean="0">
                <a:hlinkClick r:id="rId4"/>
              </a:rPr>
              <a:t>safety@joboptionsinc.org</a:t>
            </a:r>
            <a:r>
              <a:rPr lang="en-US" sz="1300" dirty="0" smtClean="0"/>
              <a:t>) to request.</a:t>
            </a:r>
            <a:endParaRPr lang="en-US" sz="1400" dirty="0" smtClean="0"/>
          </a:p>
          <a:p>
            <a:r>
              <a:rPr lang="en-US" sz="1600" b="1" dirty="0" smtClean="0">
                <a:solidFill>
                  <a:srgbClr val="FF0000"/>
                </a:solidFill>
              </a:rPr>
              <a:t>DUE </a:t>
            </a:r>
            <a:r>
              <a:rPr lang="en-US" sz="1600" b="1" dirty="0">
                <a:solidFill>
                  <a:srgbClr val="FF0000"/>
                </a:solidFill>
              </a:rPr>
              <a:t>DATE </a:t>
            </a:r>
            <a:r>
              <a:rPr lang="en-US" sz="1400" b="1" dirty="0">
                <a:solidFill>
                  <a:srgbClr val="FF0000"/>
                </a:solidFill>
              </a:rPr>
              <a:t>for completed Safety Training Attendance Logs is the </a:t>
            </a:r>
            <a:r>
              <a:rPr lang="en-US" sz="1400" b="1" u="sng" dirty="0">
                <a:solidFill>
                  <a:srgbClr val="FF0000"/>
                </a:solidFill>
              </a:rPr>
              <a:t>first pay day following the </a:t>
            </a:r>
            <a:r>
              <a:rPr lang="en-US" sz="1400" b="1" u="sng" dirty="0" smtClean="0">
                <a:solidFill>
                  <a:srgbClr val="FF0000"/>
                </a:solidFill>
              </a:rPr>
              <a:t>          completion </a:t>
            </a:r>
            <a:r>
              <a:rPr lang="en-US" sz="1400" b="1" u="sng" dirty="0">
                <a:solidFill>
                  <a:srgbClr val="FF0000"/>
                </a:solidFill>
              </a:rPr>
              <a:t>of each calendar month</a:t>
            </a:r>
            <a:r>
              <a:rPr lang="en-US" sz="1400" b="1" dirty="0">
                <a:solidFill>
                  <a:srgbClr val="FF0000"/>
                </a:solidFill>
              </a:rPr>
              <a:t>.  Email to:  </a:t>
            </a:r>
            <a:r>
              <a:rPr lang="en-US" sz="1400" b="1" dirty="0" smtClean="0">
                <a:solidFill>
                  <a:srgbClr val="FF0000"/>
                </a:solidFill>
                <a:hlinkClick r:id="rId5"/>
              </a:rPr>
              <a:t>safety@joboptionsinc.org</a:t>
            </a:r>
            <a:r>
              <a:rPr lang="en-US" sz="1400" b="1" dirty="0" smtClean="0">
                <a:solidFill>
                  <a:srgbClr val="FF0000"/>
                </a:solidFill>
              </a:rPr>
              <a:t>.</a:t>
            </a:r>
            <a:endParaRPr lang="en-US" sz="1400" dirty="0" smtClean="0"/>
          </a:p>
          <a:p>
            <a:pPr indent="115888">
              <a:tabLst>
                <a:tab pos="1541463" algn="l"/>
              </a:tabLst>
            </a:pPr>
            <a:endParaRPr lang="en-US" sz="600" b="1" u="sng" dirty="0" smtClean="0">
              <a:solidFill>
                <a:srgbClr val="FF0000"/>
              </a:solidFill>
            </a:endParaRPr>
          </a:p>
          <a:p>
            <a:pPr indent="115888">
              <a:tabLst>
                <a:tab pos="1541463" algn="l"/>
              </a:tabLst>
            </a:pPr>
            <a:r>
              <a:rPr lang="en-US" sz="1600" b="1" u="sng" dirty="0" smtClean="0">
                <a:solidFill>
                  <a:srgbClr val="FF0000"/>
                </a:solidFill>
              </a:rPr>
              <a:t>2025</a:t>
            </a:r>
            <a:endParaRPr lang="en-US" sz="1600" b="1" u="sng" dirty="0" smtClean="0">
              <a:solidFill>
                <a:srgbClr val="FF0000"/>
              </a:solidFill>
            </a:endParaRPr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October       </a:t>
            </a:r>
            <a:r>
              <a:rPr lang="en-US" sz="1400" dirty="0" smtClean="0"/>
              <a:t>1) COVID-19/Flu/Cold Prevention </a:t>
            </a:r>
          </a:p>
          <a:p>
            <a:pPr indent="115888">
              <a:tabLst>
                <a:tab pos="1371600" algn="l"/>
              </a:tabLst>
            </a:pPr>
            <a:r>
              <a:rPr lang="en-US" sz="1400" dirty="0"/>
              <a:t> </a:t>
            </a:r>
            <a:r>
              <a:rPr lang="en-US" sz="1400" dirty="0" smtClean="0"/>
              <a:t>                         2) Asbestos Safety </a:t>
            </a:r>
            <a:r>
              <a:rPr lang="en-US" sz="1400" dirty="0"/>
              <a:t>Awareness </a:t>
            </a:r>
            <a:endParaRPr lang="en-US" sz="1400" dirty="0" smtClean="0"/>
          </a:p>
          <a:p>
            <a:pPr indent="115888">
              <a:tabLst>
                <a:tab pos="1371600" algn="l"/>
              </a:tabLst>
            </a:pPr>
            <a:endParaRPr lang="en-US" sz="100" b="1" dirty="0" smtClean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November</a:t>
            </a: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400" dirty="0" smtClean="0"/>
              <a:t>1) Hazard Communication – Globally Harmonized System (GHS)</a:t>
            </a:r>
          </a:p>
          <a:p>
            <a:pPr indent="115888">
              <a:tabLst>
                <a:tab pos="1371600" algn="l"/>
              </a:tabLst>
            </a:pPr>
            <a:endParaRPr lang="en-US" sz="100" dirty="0" smtClean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December</a:t>
            </a: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400" dirty="0" smtClean="0"/>
              <a:t>1) Workplace Violence </a:t>
            </a:r>
            <a:r>
              <a:rPr lang="en-US" sz="1400" i="1" dirty="0" smtClean="0"/>
              <a:t>and</a:t>
            </a:r>
          </a:p>
          <a:p>
            <a:pPr indent="115888">
              <a:tabLst>
                <a:tab pos="1371600" algn="l"/>
              </a:tabLst>
            </a:pPr>
            <a:r>
              <a:rPr lang="en-US" sz="1400" i="1" dirty="0"/>
              <a:t> </a:t>
            </a:r>
            <a:r>
              <a:rPr lang="en-US" sz="1400" i="1" dirty="0" smtClean="0"/>
              <a:t>                         </a:t>
            </a:r>
            <a:r>
              <a:rPr lang="en-US" sz="1400" dirty="0" smtClean="0"/>
              <a:t>2) Dealing with Holiday Season Depression</a:t>
            </a:r>
            <a:r>
              <a:rPr lang="en-US" sz="800" dirty="0"/>
              <a:t>	</a:t>
            </a:r>
            <a:endParaRPr lang="en-US" sz="800" b="1" u="sng" dirty="0" smtClean="0">
              <a:solidFill>
                <a:srgbClr val="FF0000"/>
              </a:solidFill>
            </a:endParaRPr>
          </a:p>
          <a:p>
            <a:pPr indent="115888">
              <a:tabLst>
                <a:tab pos="1371600" algn="l"/>
              </a:tabLst>
            </a:pPr>
            <a:r>
              <a:rPr lang="en-US" sz="1600" b="1" u="sng" dirty="0" smtClean="0">
                <a:solidFill>
                  <a:srgbClr val="FF0000"/>
                </a:solidFill>
              </a:rPr>
              <a:t>2026</a:t>
            </a:r>
            <a:r>
              <a:rPr lang="en-US" sz="1400" b="1" dirty="0" smtClean="0">
                <a:solidFill>
                  <a:srgbClr val="FF0000"/>
                </a:solidFill>
              </a:rPr>
              <a:t>	</a:t>
            </a:r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January        </a:t>
            </a:r>
            <a:r>
              <a:rPr lang="en-US" sz="1400" dirty="0" smtClean="0"/>
              <a:t>1) Injury/Illness Prevention Plan</a:t>
            </a:r>
            <a:endParaRPr lang="en-US" sz="1600" dirty="0" smtClean="0"/>
          </a:p>
          <a:p>
            <a:pPr indent="115888">
              <a:tabLst>
                <a:tab pos="1371600" algn="l"/>
              </a:tabLst>
            </a:pPr>
            <a:endParaRPr lang="en-US" sz="100" dirty="0" smtClean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February</a:t>
            </a:r>
            <a:r>
              <a:rPr lang="en-US" sz="1600" dirty="0"/>
              <a:t> </a:t>
            </a:r>
            <a:r>
              <a:rPr lang="en-US" sz="1600" dirty="0" smtClean="0"/>
              <a:t>     </a:t>
            </a:r>
            <a:r>
              <a:rPr lang="en-US" sz="1400" dirty="0" smtClean="0"/>
              <a:t>1) Protect Yourself from </a:t>
            </a:r>
            <a:r>
              <a:rPr lang="en-US" sz="1400" dirty="0" err="1" smtClean="0"/>
              <a:t>Bloodborne</a:t>
            </a:r>
            <a:r>
              <a:rPr lang="en-US" sz="1400" dirty="0" smtClean="0"/>
              <a:t> Pathogens </a:t>
            </a:r>
            <a:endParaRPr lang="en-US" sz="200" dirty="0" smtClean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March</a:t>
            </a:r>
            <a:r>
              <a:rPr lang="en-US" sz="1600" dirty="0"/>
              <a:t> </a:t>
            </a:r>
            <a:r>
              <a:rPr lang="en-US" sz="1600" dirty="0" smtClean="0"/>
              <a:t>          </a:t>
            </a:r>
            <a:r>
              <a:rPr lang="en-US" sz="1400" dirty="0" smtClean="0"/>
              <a:t>1) Drug-Free Workplace</a:t>
            </a:r>
            <a:endParaRPr lang="en-US" sz="1600" dirty="0" smtClean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April</a:t>
            </a:r>
            <a:r>
              <a:rPr lang="en-US" sz="1600" dirty="0"/>
              <a:t> </a:t>
            </a:r>
            <a:r>
              <a:rPr lang="en-US" sz="1600" dirty="0" smtClean="0"/>
              <a:t>             </a:t>
            </a:r>
            <a:r>
              <a:rPr lang="en-US" sz="1400" dirty="0" smtClean="0"/>
              <a:t>1) Safe Lifting </a:t>
            </a:r>
          </a:p>
          <a:p>
            <a:pPr indent="115888">
              <a:tabLst>
                <a:tab pos="1371600" algn="l"/>
              </a:tabLst>
            </a:pPr>
            <a:r>
              <a:rPr lang="en-US" sz="1400" dirty="0"/>
              <a:t> </a:t>
            </a:r>
            <a:r>
              <a:rPr lang="en-US" sz="1400" dirty="0" smtClean="0"/>
              <a:t>                         2) Proper Body Mechanics</a:t>
            </a:r>
            <a:br>
              <a:rPr lang="en-US" sz="1400" dirty="0" smtClean="0"/>
            </a:br>
            <a:r>
              <a:rPr lang="en-US" sz="1600" dirty="0"/>
              <a:t> </a:t>
            </a:r>
            <a:r>
              <a:rPr lang="en-US" sz="1600" dirty="0" smtClean="0"/>
              <a:t>  </a:t>
            </a:r>
            <a:r>
              <a:rPr lang="en-US" sz="1600" b="1" dirty="0" smtClean="0"/>
              <a:t>May</a:t>
            </a:r>
            <a:r>
              <a:rPr lang="en-US" sz="1600" dirty="0"/>
              <a:t> </a:t>
            </a:r>
            <a:r>
              <a:rPr lang="en-US" sz="1600" dirty="0" smtClean="0"/>
              <a:t>             </a:t>
            </a:r>
            <a:r>
              <a:rPr lang="en-US" sz="1400" dirty="0" smtClean="0"/>
              <a:t>1) Preventing Heat-Related Illness - *Heat Warning Poster* </a:t>
            </a:r>
            <a:endParaRPr lang="en-US" sz="1600" i="1" dirty="0" smtClean="0"/>
          </a:p>
          <a:p>
            <a:pPr indent="115888">
              <a:tabLst>
                <a:tab pos="1371600" algn="l"/>
              </a:tabLst>
            </a:pPr>
            <a:r>
              <a:rPr lang="en-US" sz="1600" i="1" dirty="0"/>
              <a:t> </a:t>
            </a:r>
            <a:r>
              <a:rPr lang="en-US" sz="1600" i="1" dirty="0" smtClean="0"/>
              <a:t>                     </a:t>
            </a:r>
            <a:r>
              <a:rPr lang="en-US" sz="1400" dirty="0" smtClean="0"/>
              <a:t>2) HIPAA </a:t>
            </a:r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June</a:t>
            </a:r>
            <a:r>
              <a:rPr lang="en-US" sz="1600" dirty="0"/>
              <a:t> </a:t>
            </a:r>
            <a:r>
              <a:rPr lang="en-US" sz="1600" dirty="0" smtClean="0"/>
              <a:t>             </a:t>
            </a:r>
            <a:r>
              <a:rPr lang="en-US" sz="1400" dirty="0"/>
              <a:t>1) Preventing Slips, Trips &amp; Falls </a:t>
            </a:r>
            <a:r>
              <a:rPr lang="en-US" sz="1400" i="1" dirty="0"/>
              <a:t>- </a:t>
            </a:r>
            <a:r>
              <a:rPr lang="en-US" sz="1200" i="1" dirty="0"/>
              <a:t>*Heat Warning Poster review* </a:t>
            </a:r>
          </a:p>
          <a:p>
            <a:pPr indent="115888">
              <a:spcAft>
                <a:spcPts val="600"/>
              </a:spcAft>
              <a:tabLst>
                <a:tab pos="1371600" algn="l"/>
              </a:tabLst>
            </a:pPr>
            <a:r>
              <a:rPr lang="en-US" sz="1400" i="1" dirty="0"/>
              <a:t>                          </a:t>
            </a:r>
            <a:r>
              <a:rPr lang="en-US" sz="1400" dirty="0" smtClean="0"/>
              <a:t>2</a:t>
            </a:r>
            <a:r>
              <a:rPr lang="en-US" sz="1400" dirty="0"/>
              <a:t>) Workers Compensation </a:t>
            </a:r>
            <a:r>
              <a:rPr lang="en-US" sz="1400" dirty="0" smtClean="0"/>
              <a:t>Fraud</a:t>
            </a:r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July</a:t>
            </a:r>
            <a:r>
              <a:rPr lang="en-US" sz="1600" dirty="0"/>
              <a:t> </a:t>
            </a:r>
            <a:r>
              <a:rPr lang="en-US" sz="1600" dirty="0" smtClean="0"/>
              <a:t>              </a:t>
            </a:r>
            <a:r>
              <a:rPr lang="en-US" sz="1400" dirty="0" smtClean="0"/>
              <a:t>1) Personal Protective Equipment </a:t>
            </a:r>
            <a:r>
              <a:rPr lang="en-US" sz="1400" dirty="0"/>
              <a:t>- </a:t>
            </a:r>
            <a:r>
              <a:rPr lang="en-US" sz="1400" dirty="0" smtClean="0"/>
              <a:t>*Heat </a:t>
            </a:r>
            <a:r>
              <a:rPr lang="en-US" sz="1400" dirty="0"/>
              <a:t>Warning Poster </a:t>
            </a:r>
            <a:r>
              <a:rPr lang="en-US" sz="1400" dirty="0" smtClean="0"/>
              <a:t>review*</a:t>
            </a:r>
          </a:p>
          <a:p>
            <a:pPr indent="115888">
              <a:tabLst>
                <a:tab pos="1371600" algn="l"/>
              </a:tabLst>
            </a:pPr>
            <a:r>
              <a:rPr lang="en-US" sz="1400" dirty="0" smtClean="0"/>
              <a:t>                          2) Wheeled Equipment</a:t>
            </a:r>
            <a:endParaRPr lang="en-US" sz="1200" dirty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August</a:t>
            </a:r>
            <a:r>
              <a:rPr lang="en-US" sz="1600" dirty="0"/>
              <a:t> </a:t>
            </a:r>
            <a:r>
              <a:rPr lang="en-US" sz="1600" dirty="0" smtClean="0"/>
              <a:t>         </a:t>
            </a:r>
            <a:r>
              <a:rPr lang="en-US" sz="1400" dirty="0" smtClean="0"/>
              <a:t>1) Emergency Action Plan </a:t>
            </a:r>
            <a:r>
              <a:rPr lang="en-US" sz="1400" dirty="0"/>
              <a:t>- </a:t>
            </a:r>
            <a:r>
              <a:rPr lang="en-US" sz="1400" dirty="0" smtClean="0"/>
              <a:t>*Heat </a:t>
            </a:r>
            <a:r>
              <a:rPr lang="en-US" sz="1400" dirty="0"/>
              <a:t>Warning Poster </a:t>
            </a:r>
            <a:r>
              <a:rPr lang="en-US" sz="1400" dirty="0" smtClean="0"/>
              <a:t>review*</a:t>
            </a:r>
          </a:p>
          <a:p>
            <a:pPr indent="115888">
              <a:tabLst>
                <a:tab pos="1371600" algn="l"/>
              </a:tabLst>
            </a:pPr>
            <a:r>
              <a:rPr lang="en-US" sz="1400" dirty="0" smtClean="0"/>
              <a:t>                          2) Active Shooter Response Plan</a:t>
            </a:r>
            <a:endParaRPr lang="en-US" sz="1600" dirty="0"/>
          </a:p>
          <a:p>
            <a:pPr indent="115888">
              <a:tabLst>
                <a:tab pos="1371600" algn="l"/>
              </a:tabLst>
            </a:pPr>
            <a:r>
              <a:rPr lang="en-US" sz="1600" b="1" dirty="0" smtClean="0"/>
              <a:t>September</a:t>
            </a:r>
            <a:r>
              <a:rPr lang="en-US" sz="1600" dirty="0"/>
              <a:t> </a:t>
            </a:r>
            <a:r>
              <a:rPr lang="en-US" sz="1600" dirty="0" smtClean="0"/>
              <a:t> </a:t>
            </a:r>
            <a:r>
              <a:rPr lang="en-US" sz="1400" dirty="0" smtClean="0"/>
              <a:t>1) Lock Out/Tag Out </a:t>
            </a:r>
            <a:r>
              <a:rPr lang="en-US" sz="1400" dirty="0"/>
              <a:t>*Heat Warning Poster review</a:t>
            </a:r>
            <a:r>
              <a:rPr lang="en-US" sz="1400" dirty="0" smtClean="0"/>
              <a:t>*</a:t>
            </a:r>
            <a:endParaRPr lang="en-US" sz="1400" i="1" dirty="0" smtClean="0"/>
          </a:p>
          <a:p>
            <a:pPr indent="115888">
              <a:tabLst>
                <a:tab pos="1371600" algn="l"/>
              </a:tabLst>
            </a:pPr>
            <a:r>
              <a:rPr lang="en-US" sz="1400" i="1" dirty="0"/>
              <a:t> </a:t>
            </a:r>
            <a:r>
              <a:rPr lang="en-US" sz="1400" i="1" dirty="0" smtClean="0"/>
              <a:t>                         </a:t>
            </a:r>
            <a:endParaRPr lang="en-US" sz="1400" dirty="0" smtClean="0"/>
          </a:p>
          <a:p>
            <a:pPr algn="ctr">
              <a:tabLst>
                <a:tab pos="1371600" algn="l"/>
              </a:tabLst>
            </a:pPr>
            <a:r>
              <a:rPr lang="en-US" sz="1400" b="1" dirty="0" smtClean="0">
                <a:solidFill>
                  <a:srgbClr val="FF0000"/>
                </a:solidFill>
              </a:rPr>
              <a:t/>
            </a:r>
            <a:br>
              <a:rPr lang="en-US" sz="1400" b="1" dirty="0" smtClean="0">
                <a:solidFill>
                  <a:srgbClr val="FF0000"/>
                </a:solidFill>
              </a:rPr>
            </a:br>
            <a:endParaRPr 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9658939"/>
            <a:ext cx="18302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(Revision </a:t>
            </a:r>
            <a:r>
              <a:rPr lang="en-US" sz="1000" dirty="0" smtClean="0"/>
              <a:t>10.01.2025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0" y="0"/>
            <a:ext cx="7772398" cy="980629"/>
            <a:chOff x="0" y="-209809"/>
            <a:chExt cx="7006893" cy="1248112"/>
          </a:xfrm>
        </p:grpSpPr>
        <p:pic>
          <p:nvPicPr>
            <p:cNvPr id="17" name="Picture 16" descr="C:\Users\lalvarez\Downloads\Safety Logo_Final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147" y="-32839"/>
              <a:ext cx="799279" cy="939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1005364" y="-209809"/>
              <a:ext cx="6001529" cy="118773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940494"/>
              <a:ext cx="7006893" cy="97809"/>
            </a:xfrm>
            <a:prstGeom prst="rect">
              <a:avLst/>
            </a:prstGeom>
            <a:solidFill>
              <a:srgbClr val="FFE67C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6"/>
            <p:cNvSpPr txBox="1"/>
            <p:nvPr/>
          </p:nvSpPr>
          <p:spPr>
            <a:xfrm>
              <a:off x="1030426" y="-209809"/>
              <a:ext cx="5961725" cy="1214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FFFF"/>
                  </a:solidFill>
                  <a:latin typeface="Candara" panose="020E0502030303020204" pitchFamily="34" charset="0"/>
                  <a:ea typeface="Times New Roman" panose="02020603050405020304" pitchFamily="18" charset="0"/>
                  <a:cs typeface="Aharoni"/>
                </a:rPr>
                <a:t>JOI’S SAFETY TRAINING CALENDAR</a:t>
              </a:r>
              <a:endParaRPr lang="en-US" sz="28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Candara" panose="020E0502030303020204" pitchFamily="34" charset="0"/>
                  <a:ea typeface="Times New Roman" panose="02020603050405020304" pitchFamily="18" charset="0"/>
                  <a:cs typeface="Aharoni"/>
                </a:rPr>
                <a:t>EVS Division Fiscal Year 2025/26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108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325</Words>
  <Application>Microsoft Office PowerPoint</Application>
  <PresentationFormat>Custom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Aharoni</vt:lpstr>
      <vt:lpstr>Arial</vt:lpstr>
      <vt:lpstr>Calibri</vt:lpstr>
      <vt:lpstr>Candara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Leora Alvarez</dc:creator>
  <cp:lastModifiedBy>Anthony Enriquez</cp:lastModifiedBy>
  <cp:revision>317</cp:revision>
  <cp:lastPrinted>2025-11-13T15:51:25Z</cp:lastPrinted>
  <dcterms:created xsi:type="dcterms:W3CDTF">2015-12-14T17:46:50Z</dcterms:created>
  <dcterms:modified xsi:type="dcterms:W3CDTF">2025-11-13T15:51:57Z</dcterms:modified>
</cp:coreProperties>
</file>